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CUSHING" userId="a608b819-4d30-427a-85e4-ac32e6258477" providerId="ADAL" clId="{DCF5005D-9169-47B7-ABDD-B298CE637CE4}"/>
    <pc:docChg chg="modSld">
      <pc:chgData name="DAVE CUSHING" userId="a608b819-4d30-427a-85e4-ac32e6258477" providerId="ADAL" clId="{DCF5005D-9169-47B7-ABDD-B298CE637CE4}" dt="2018-11-16T21:38:59.451" v="1" actId="20577"/>
      <pc:docMkLst>
        <pc:docMk/>
      </pc:docMkLst>
      <pc:sldChg chg="modSp">
        <pc:chgData name="DAVE CUSHING" userId="a608b819-4d30-427a-85e4-ac32e6258477" providerId="ADAL" clId="{DCF5005D-9169-47B7-ABDD-B298CE637CE4}" dt="2018-11-16T21:38:59.451" v="1" actId="20577"/>
        <pc:sldMkLst>
          <pc:docMk/>
          <pc:sldMk cId="2558220874" sldId="263"/>
        </pc:sldMkLst>
        <pc:spChg chg="mod">
          <ac:chgData name="DAVE CUSHING" userId="a608b819-4d30-427a-85e4-ac32e6258477" providerId="ADAL" clId="{DCF5005D-9169-47B7-ABDD-B298CE637CE4}" dt="2018-11-16T21:38:59.451" v="1" actId="20577"/>
          <ac:spMkLst>
            <pc:docMk/>
            <pc:sldMk cId="2558220874" sldId="263"/>
            <ac:spMk id="3" creationId="{BFC6192B-0E6C-4FD6-AA22-2BBDBCD678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A445CD-AE5F-44CA-92EB-1EC93C05A198}" type="datetimeFigureOut">
              <a:rPr lang="en-US" smtClean="0"/>
              <a:t>11/16/2018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78923-0563-4717-895A-8929D95ED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8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ternet_Societ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Internet_Hall_of_Fam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rnel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Dennis Ritchie also developed the C programming language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Dennis died in 2011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Dennis won multiple Computer Science awards in his lifetime including the Turing award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78923-0563-4717-895A-8929D95ED4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April 23, 2012 at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Internet Society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's Global INET conference in Geneva, Switzerland, Torvalds was one of the inaugural inductees into the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Internet Hall of Fame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one of ten in the Innovators category and thirty-three overall inductees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78923-0563-4717-895A-8929D95ED4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2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78923-0563-4717-895A-8929D95ED4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28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term “Linux” refers </a:t>
            </a:r>
            <a:r>
              <a:rPr lang="en-US" sz="1200" b="1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kernel</a:t>
            </a:r>
            <a:endParaRPr lang="en-US" b="0" dirty="0">
              <a:effectLst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manufacturers (distros) put their own patches in the kernel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will stay fairly current with </a:t>
            </a:r>
            <a:r>
              <a:rPr lang="en-US" sz="1200" b="0" i="0" u="sng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www.kernel.org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 patches always take priority</a:t>
            </a:r>
          </a:p>
          <a:p>
            <a:pPr rtl="0"/>
            <a:br>
              <a:rPr lang="en-US" b="0" dirty="0">
                <a:effectLst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‘distro’ is made up of all the utilities and programs that use the kernel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desktop, shell, web server, etc.)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distro is best depends on what you are looking for.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678923-0563-4717-895A-8929D95ED4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2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11/16/2018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29BCF55-FB10-4226-B938-4AEB366E4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01367B-4967-459A-941E-F6C700E35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3732453"/>
          </a:xfrm>
        </p:spPr>
        <p:txBody>
          <a:bodyPr>
            <a:normAutofit/>
          </a:bodyPr>
          <a:lstStyle/>
          <a:p>
            <a:r>
              <a:rPr lang="en-US" dirty="0"/>
              <a:t>CET2331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911DA-716D-4388-AF2C-C814BE5F5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>
            <a:normAutofit/>
          </a:bodyPr>
          <a:lstStyle/>
          <a:p>
            <a:r>
              <a:rPr lang="en-US" dirty="0"/>
              <a:t>Unix System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4121738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63C0-336C-4E02-8ABF-8CB777839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Distributions (distro)</a:t>
            </a:r>
          </a:p>
        </p:txBody>
      </p:sp>
      <p:pic>
        <p:nvPicPr>
          <p:cNvPr id="7170" name="Picture 2" descr="https://lh3.googleusercontent.com/i5JvKh4WuUkGu5jkvmg9ryxbPQWs9cGHXiNF5sTybok6QG1jk7s_QNAn-b5__3Y-prPeBqtXVG4oWeYxwkSvAKO1bFwvh-I8_X1Icoi2-nt5qg4EEfWDIsuVMBrZXkUgxozEVIJl">
            <a:extLst>
              <a:ext uri="{FF2B5EF4-FFF2-40B4-BE49-F238E27FC236}">
                <a16:creationId xmlns:a16="http://schemas.microsoft.com/office/drawing/2014/main" id="{7D2292A3-8B92-4EC2-9B76-A06771E8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44040" y="2343150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https://lh6.googleusercontent.com/4kNfKTjj0QgE2msafZpM0Gj8uPQlJkhfn-gFOd3p12iu43WIoDdBENSW9qy22n5aqmyv9zzbeFqQMJ6U19P-02TsBiALst5jyq9RfLijianZZu6Us4MVsg7QbQ7NxB-BjUMm7wzQ">
            <a:extLst>
              <a:ext uri="{FF2B5EF4-FFF2-40B4-BE49-F238E27FC236}">
                <a16:creationId xmlns:a16="http://schemas.microsoft.com/office/drawing/2014/main" id="{7E091563-799E-4EA6-8952-BC1CB2CE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4540" y="2343150"/>
            <a:ext cx="8572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5.googleusercontent.com/aVlz4YbiFH0H8PTC1ahBgp1PJx7ShpFcvi6ZcVzwGNjD_CjWEEVn-DTeQJNQiO4WArwSKUfdMmxf7wnBJPiEyQ-1-dfG7eNZwB1K6p9fhUUSWDb0_3lMibVKKTtGAMLdTydQRB8I">
            <a:extLst>
              <a:ext uri="{FF2B5EF4-FFF2-40B4-BE49-F238E27FC236}">
                <a16:creationId xmlns:a16="http://schemas.microsoft.com/office/drawing/2014/main" id="{4E6F9FB7-5B4C-44BB-AC2D-B33D909E2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5040" y="2343150"/>
            <a:ext cx="8572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https://lh5.googleusercontent.com/LOcXnZcsqQMECTs2MeCbc8UkmJMyQ26IjYo166C3VkVoteQeveEUjEwmyNlVYhdB1thBrzfFUnL3r_G5JDOmUxCHqgHR0Q6OKlNyavnMmZ9lRvDFbC_nGs4FCxcVThAd6a4zHuczHA">
            <a:extLst>
              <a:ext uri="{FF2B5EF4-FFF2-40B4-BE49-F238E27FC236}">
                <a16:creationId xmlns:a16="http://schemas.microsoft.com/office/drawing/2014/main" id="{B1D2A5AA-9897-40F8-ACC4-DF3FC5C5F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6681">
            <a:off x="733310" y="2811148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lh5.googleusercontent.com/tiuAZDtLyUG70lDKAPy22fciHtgDQizetJ10Bd4ifSHsDDstuCIfmyQVybezUPnWTz9Xs2CWAogBi55ZECoByRu5cAkFPr7uzW9rlp27Ty4t0uwQdLKseE2CJB0Dp0338dfZmU1_">
            <a:extLst>
              <a:ext uri="{FF2B5EF4-FFF2-40B4-BE49-F238E27FC236}">
                <a16:creationId xmlns:a16="http://schemas.microsoft.com/office/drawing/2014/main" id="{B5FBADA5-C3F1-4AFB-819A-F74A9767D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97" y="2343150"/>
            <a:ext cx="857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https://lh3.googleusercontent.com/_K81fKLl7NnLKfappcSwLBF-NxSL0zzcu7Y1-fZoScxdeYwmgELmVnb5H3UifGghZyEQmg5_qPM0e5tqiHJDjfrEY9C97CkXjXHUqOJpGrtMHRUzOBe_b-dDOjaKFiF-jXT8tZrJ">
            <a:extLst>
              <a:ext uri="{FF2B5EF4-FFF2-40B4-BE49-F238E27FC236}">
                <a16:creationId xmlns:a16="http://schemas.microsoft.com/office/drawing/2014/main" id="{3F12DD91-8065-413C-AB42-ECFE6BECA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01" y="3729509"/>
            <a:ext cx="1905057" cy="192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lh4.googleusercontent.com/h_UQnS5SB4UiKJq839o3jubJ0NEfHqMkUKGzqC76fDwB_jFPKnb6NalUyTRrQSIMyzRE-pxAqZverZc9gRju00U_BDsWZLYhKaPfhDDUt32meVWvtFoxoUMZFk_2qGKtioUFNZRS">
            <a:extLst>
              <a:ext uri="{FF2B5EF4-FFF2-40B4-BE49-F238E27FC236}">
                <a16:creationId xmlns:a16="http://schemas.microsoft.com/office/drawing/2014/main" id="{5366E233-61A0-4557-9867-BC8F80B5C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88" y="4802391"/>
            <a:ext cx="1627917" cy="179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https://lh3.googleusercontent.com/V0DI5kGK4XTaZUnDpKx2Z6_4mi1diy5j24CIRqqBUmj6tZlVJlH-0YlJ9hf7NOI5O4GivKOD8TqlkP7XX28Wv2tvFCvZ_rDp1eI0kJviWGrt4VuQpdR-FFHoWho4mSPkwQpaR646">
            <a:extLst>
              <a:ext uri="{FF2B5EF4-FFF2-40B4-BE49-F238E27FC236}">
                <a16:creationId xmlns:a16="http://schemas.microsoft.com/office/drawing/2014/main" id="{4C2E195F-90E3-4C53-87DF-9B9BC4992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94" y="2305050"/>
            <a:ext cx="8572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lh4.googleusercontent.com/0tehrcIT98h9w3elyt3nVp4AiYcgEkeYp0d-Qd1JDpKU_FRemqtrM3Y6efr019chuRTzPHXAUoyQ4lkyyILulJ1m85rdEiGFXvbnVXzBPrpu6Hoy1z2_hbzrtMuCILbKwQljufhG">
            <a:extLst>
              <a:ext uri="{FF2B5EF4-FFF2-40B4-BE49-F238E27FC236}">
                <a16:creationId xmlns:a16="http://schemas.microsoft.com/office/drawing/2014/main" id="{179BBF0C-2ED3-403D-9849-E4F5F2A0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698" y="2643658"/>
            <a:ext cx="1905057" cy="233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https://lh6.googleusercontent.com/SdBsXdUM4atl8lfaGfpPaL1rQ245NHh2OAnOfYbizxbBxs-4yePFm0Thakr8CjlHKASC8qOi0YadZhKZftGkHts-7tTLGMR5e6w-hzdh0efRQJlzTO69sS7a2o0LSe-ucYR6wdR2">
            <a:extLst>
              <a:ext uri="{FF2B5EF4-FFF2-40B4-BE49-F238E27FC236}">
                <a16:creationId xmlns:a16="http://schemas.microsoft.com/office/drawing/2014/main" id="{FB4C2A28-C31D-425D-A656-E764375D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02" y="4978889"/>
            <a:ext cx="1265696" cy="118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lh5.googleusercontent.com/fIZsOpjgxpQ_CD6XFah9jNE2pawTO5CcN9OzDC6jk2Sohs7imZJ2BPdHjExfRMMIKPeCHgXNR4hThfNKRjL6dbwF6-1Zy0kZYRm6Z7WGl_AHKg677hI8ZtDXv8waZ2S5M9g4QXN8">
            <a:extLst>
              <a:ext uri="{FF2B5EF4-FFF2-40B4-BE49-F238E27FC236}">
                <a16:creationId xmlns:a16="http://schemas.microsoft.com/office/drawing/2014/main" id="{A04D28D2-19BD-4142-B9E0-C00C9E670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86" y="3285645"/>
            <a:ext cx="847725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https://lh4.googleusercontent.com/tyDoS7zFHZMfVOML1b_DHukhiq-1nCWhduWjUA-3MYmef6sZUC_c-7yUcQ2bqRHfjhEXND6DK6yq6HpKXf5KlRgcOUp2zuPt-YcArGYLtz_6z7kI2DeCpmJkDmpY0uC4V7XVD6BB">
            <a:extLst>
              <a:ext uri="{FF2B5EF4-FFF2-40B4-BE49-F238E27FC236}">
                <a16:creationId xmlns:a16="http://schemas.microsoft.com/office/drawing/2014/main" id="{1127BCF2-65FA-44A9-AF65-1104AAAA2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212" y="3577910"/>
            <a:ext cx="1221963" cy="10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Image result for kali linux logo">
            <a:extLst>
              <a:ext uri="{FF2B5EF4-FFF2-40B4-BE49-F238E27FC236}">
                <a16:creationId xmlns:a16="http://schemas.microsoft.com/office/drawing/2014/main" id="{B14281AF-0FBE-480A-9A3D-C539F441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712" y="4544865"/>
            <a:ext cx="2048235" cy="20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Related image">
            <a:extLst>
              <a:ext uri="{FF2B5EF4-FFF2-40B4-BE49-F238E27FC236}">
                <a16:creationId xmlns:a16="http://schemas.microsoft.com/office/drawing/2014/main" id="{3BC31812-C0BE-4AA7-9193-09AADF27B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62" y="91619"/>
            <a:ext cx="1429136" cy="168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45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142F-2A30-447B-AFA9-A4A898EB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as a career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33A7E-ABE7-4F38-B8CA-783067BA3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r>
              <a:rPr lang="en-US" sz="2400" dirty="0"/>
              <a:t>Gaining popularity and acceptance in the corporate server room (not desktops, yet)</a:t>
            </a:r>
          </a:p>
          <a:p>
            <a:r>
              <a:rPr lang="en-US" sz="2400" dirty="0"/>
              <a:t>Linux professionals are more difficult to find than Windows professionals (and paid more)</a:t>
            </a:r>
          </a:p>
          <a:p>
            <a:r>
              <a:rPr lang="en-US" sz="2400" dirty="0"/>
              <a:t>HUGE amount of open source content for almost any profession</a:t>
            </a:r>
          </a:p>
          <a:p>
            <a:r>
              <a:rPr lang="en-US" sz="2400" dirty="0"/>
              <a:t>Web development, ISP, web servers, mail servers</a:t>
            </a:r>
          </a:p>
          <a:p>
            <a:endParaRPr lang="en-US" dirty="0"/>
          </a:p>
        </p:txBody>
      </p:sp>
      <p:pic>
        <p:nvPicPr>
          <p:cNvPr id="8194" name="Picture 2" descr="Image result for linux professional">
            <a:extLst>
              <a:ext uri="{FF2B5EF4-FFF2-40B4-BE49-F238E27FC236}">
                <a16:creationId xmlns:a16="http://schemas.microsoft.com/office/drawing/2014/main" id="{92CAEFE0-4E5C-4E6B-BEB1-B5874A493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733" y="536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31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974C5CDB-119C-4669-882B-F5E375BC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0B1E7-0872-4C9C-96EB-5AFFD13A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Open Source Jobs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6F339E-091A-455E-B2ED-8883D910B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0916" y="0"/>
            <a:ext cx="609108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C2CA0F9B-CD9A-4F30-AC98-837D1E6BD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6326" y="958640"/>
            <a:ext cx="479221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D01EEA-B092-44D2-8728-DA91BB98B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8226" y="1326979"/>
            <a:ext cx="4174333" cy="417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1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D7BA-EC8E-485C-B180-28E9F1E5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at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26BB7-9861-4417-8216-D8188F40C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000" dirty="0"/>
              <a:t>Pro: Developers have tons of free tools and compilers available</a:t>
            </a:r>
          </a:p>
          <a:p>
            <a:pPr fontAlgn="base"/>
            <a:r>
              <a:rPr lang="en-US" sz="2000" dirty="0"/>
              <a:t>Pro: Less susceptible to viruses and malware</a:t>
            </a:r>
          </a:p>
          <a:p>
            <a:pPr fontAlgn="base"/>
            <a:r>
              <a:rPr lang="en-US" sz="2000" dirty="0"/>
              <a:t>Pro: Most popular applications are freely available (browser, office applications, etc.)</a:t>
            </a:r>
          </a:p>
          <a:p>
            <a:pPr fontAlgn="base"/>
            <a:r>
              <a:rPr lang="en-US" sz="2000" dirty="0"/>
              <a:t>Pro: Ubuntu directly on Windows 10</a:t>
            </a:r>
          </a:p>
          <a:p>
            <a:pPr fontAlgn="base"/>
            <a:r>
              <a:rPr lang="en-US" sz="2000" dirty="0"/>
              <a:t>Con: gaming (Valve?)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F4EC5-4CFC-45ED-AF96-1F3B3775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4" y="4163367"/>
            <a:ext cx="3837957" cy="217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8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99A79-D9D8-4DD1-ADA0-26D8A6DD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vs. Windows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90CE4-5701-425E-8A18-E2291F892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A9148-6503-4D2F-A26D-ED4F310B19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Single-user (DOS, Windows 9X)</a:t>
            </a:r>
          </a:p>
          <a:p>
            <a:r>
              <a:rPr lang="en-US" dirty="0"/>
              <a:t>Multi-user/Network User</a:t>
            </a:r>
          </a:p>
          <a:p>
            <a:r>
              <a:rPr lang="en-US" dirty="0"/>
              <a:t>Active Directory</a:t>
            </a:r>
          </a:p>
          <a:p>
            <a:r>
              <a:rPr lang="en-US" dirty="0"/>
              <a:t>Microkernel</a:t>
            </a:r>
          </a:p>
          <a:p>
            <a:pPr lvl="1"/>
            <a:r>
              <a:rPr lang="en-US" dirty="0"/>
              <a:t>provides small core while other services provide the bulk</a:t>
            </a:r>
          </a:p>
          <a:p>
            <a:r>
              <a:rPr lang="en-US" dirty="0"/>
              <a:t>Uses drive letters to address storage</a:t>
            </a:r>
          </a:p>
          <a:p>
            <a:pPr lvl="1"/>
            <a:r>
              <a:rPr lang="en-US" dirty="0"/>
              <a:t>case insensitive file system</a:t>
            </a:r>
          </a:p>
          <a:p>
            <a:r>
              <a:rPr lang="en-US" dirty="0"/>
              <a:t>Uses registry for configuration</a:t>
            </a:r>
          </a:p>
          <a:p>
            <a:pPr lvl="1"/>
            <a:r>
              <a:rPr lang="en-US" dirty="0"/>
              <a:t>requires regedit</a:t>
            </a:r>
          </a:p>
          <a:p>
            <a:pPr lvl="1"/>
            <a:r>
              <a:rPr lang="en-US" dirty="0"/>
              <a:t>cannot comment a registry entry</a:t>
            </a:r>
          </a:p>
          <a:p>
            <a:r>
              <a:rPr lang="en-US" dirty="0"/>
              <a:t>Different versions for server/workstation/etc.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C0FF8AA-7E07-4CE1-87EC-CF47FF4C4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Linux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EBB7AC8-DAF7-48F0-A0BE-8BD297008A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Single-user isn’t standard</a:t>
            </a:r>
          </a:p>
          <a:p>
            <a:r>
              <a:rPr lang="en-US" dirty="0"/>
              <a:t>Multi-user/Network User</a:t>
            </a:r>
          </a:p>
          <a:p>
            <a:r>
              <a:rPr lang="en-US" dirty="0"/>
              <a:t>LDAP and PAM (pluggable authentication modules)</a:t>
            </a:r>
          </a:p>
          <a:p>
            <a:r>
              <a:rPr lang="en-US" dirty="0" err="1"/>
              <a:t>Monolithich</a:t>
            </a:r>
            <a:r>
              <a:rPr lang="en-US" dirty="0"/>
              <a:t> kernel</a:t>
            </a:r>
          </a:p>
          <a:p>
            <a:pPr lvl="1"/>
            <a:r>
              <a:rPr lang="en-US" dirty="0"/>
              <a:t>provides all services to user applications</a:t>
            </a:r>
          </a:p>
          <a:p>
            <a:r>
              <a:rPr lang="en-US" dirty="0"/>
              <a:t>Uses mount points in the file system to address storage</a:t>
            </a:r>
          </a:p>
          <a:p>
            <a:pPr lvl="1"/>
            <a:r>
              <a:rPr lang="en-US" dirty="0"/>
              <a:t>case sensitive file system</a:t>
            </a:r>
          </a:p>
          <a:p>
            <a:r>
              <a:rPr lang="en-US" dirty="0"/>
              <a:t>Uses text files for configuration</a:t>
            </a:r>
          </a:p>
          <a:p>
            <a:pPr lvl="1"/>
            <a:r>
              <a:rPr lang="en-US" dirty="0"/>
              <a:t>can be commented</a:t>
            </a:r>
          </a:p>
          <a:p>
            <a:pPr lvl="1"/>
            <a:r>
              <a:rPr lang="en-US" dirty="0"/>
              <a:t>any text editor can be used</a:t>
            </a:r>
          </a:p>
          <a:p>
            <a:r>
              <a:rPr lang="en-US" dirty="0"/>
              <a:t>Installed software determines function</a:t>
            </a:r>
          </a:p>
        </p:txBody>
      </p:sp>
    </p:spTree>
    <p:extLst>
      <p:ext uri="{BB962C8B-B14F-4D97-AF65-F5344CB8AC3E}">
        <p14:creationId xmlns:p14="http://schemas.microsoft.com/office/powerpoint/2010/main" val="374956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6">
            <a:extLst>
              <a:ext uri="{FF2B5EF4-FFF2-40B4-BE49-F238E27FC236}">
                <a16:creationId xmlns:a16="http://schemas.microsoft.com/office/drawing/2014/main" id="{974C5CDB-119C-4669-882B-F5E375BC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90C91B-1F85-4C3D-9691-879735219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Linux File System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D15FE79-D510-476E-8DA8-A0C91F7E0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14">
            <a:extLst>
              <a:ext uri="{FF2B5EF4-FFF2-40B4-BE49-F238E27FC236}">
                <a16:creationId xmlns:a16="http://schemas.microsoft.com/office/drawing/2014/main" id="{C9F319E5-675A-4BDE-848C-0976D225E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5" name="Picture 2" descr="https://lh3.googleusercontent.com/bcx9qAXlMObjj-cEiYUrR7BwSqmYaJJ9dCBmf9rEduKLA2gaXZoeIMw2zFUhIIaJnPqQaEl3lS3JaTTrx7R7vkMUasPrcxc_NeIgKZOCtZLiIo-_PRQ-6NNEO_v-biWlllo6RCHI">
            <a:extLst>
              <a:ext uri="{FF2B5EF4-FFF2-40B4-BE49-F238E27FC236}">
                <a16:creationId xmlns:a16="http://schemas.microsoft.com/office/drawing/2014/main" id="{7285A8EE-206B-43F2-AD30-E06DD9B727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29" y="1251276"/>
            <a:ext cx="5340419" cy="432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38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122429-544D-4470-9EEE-57F2141F3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b="1651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302F79A0-4A5A-4CEF-9755-85972E31C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336390"/>
            <a:ext cx="6332416" cy="5838454"/>
          </a:xfrm>
          <a:custGeom>
            <a:avLst/>
            <a:gdLst/>
            <a:ahLst/>
            <a:cxnLst/>
            <a:rect l="l" t="t" r="r" b="b"/>
            <a:pathLst>
              <a:path w="6332416" h="5838454">
                <a:moveTo>
                  <a:pt x="63624" y="0"/>
                </a:moveTo>
                <a:lnTo>
                  <a:pt x="82337" y="0"/>
                </a:lnTo>
                <a:lnTo>
                  <a:pt x="6250080" y="0"/>
                </a:lnTo>
                <a:lnTo>
                  <a:pt x="6268793" y="0"/>
                </a:lnTo>
                <a:lnTo>
                  <a:pt x="6283763" y="5614"/>
                </a:lnTo>
                <a:lnTo>
                  <a:pt x="6294991" y="11228"/>
                </a:lnTo>
                <a:lnTo>
                  <a:pt x="6309961" y="16842"/>
                </a:lnTo>
                <a:lnTo>
                  <a:pt x="6317446" y="28069"/>
                </a:lnTo>
                <a:lnTo>
                  <a:pt x="6324931" y="36490"/>
                </a:lnTo>
                <a:lnTo>
                  <a:pt x="6332416" y="47718"/>
                </a:lnTo>
                <a:lnTo>
                  <a:pt x="6332416" y="61752"/>
                </a:lnTo>
                <a:lnTo>
                  <a:pt x="6332416" y="2646984"/>
                </a:lnTo>
                <a:lnTo>
                  <a:pt x="6332416" y="2661018"/>
                </a:lnTo>
                <a:lnTo>
                  <a:pt x="6332416" y="2913585"/>
                </a:lnTo>
                <a:lnTo>
                  <a:pt x="6332416" y="2927620"/>
                </a:lnTo>
                <a:lnTo>
                  <a:pt x="6332416" y="5512851"/>
                </a:lnTo>
                <a:lnTo>
                  <a:pt x="6332416" y="5526886"/>
                </a:lnTo>
                <a:lnTo>
                  <a:pt x="6324931" y="5538114"/>
                </a:lnTo>
                <a:lnTo>
                  <a:pt x="6317446" y="5546534"/>
                </a:lnTo>
                <a:lnTo>
                  <a:pt x="6309961" y="5557762"/>
                </a:lnTo>
                <a:lnTo>
                  <a:pt x="6294991" y="5563376"/>
                </a:lnTo>
                <a:lnTo>
                  <a:pt x="6283763" y="5568990"/>
                </a:lnTo>
                <a:lnTo>
                  <a:pt x="6268793" y="5574604"/>
                </a:lnTo>
                <a:lnTo>
                  <a:pt x="6250080" y="5574604"/>
                </a:lnTo>
                <a:lnTo>
                  <a:pt x="1657955" y="5574604"/>
                </a:lnTo>
                <a:lnTo>
                  <a:pt x="1328610" y="5821613"/>
                </a:lnTo>
                <a:lnTo>
                  <a:pt x="1317382" y="5827227"/>
                </a:lnTo>
                <a:lnTo>
                  <a:pt x="1302412" y="5832840"/>
                </a:lnTo>
                <a:lnTo>
                  <a:pt x="1287442" y="5838454"/>
                </a:lnTo>
                <a:lnTo>
                  <a:pt x="1272472" y="5838454"/>
                </a:lnTo>
                <a:lnTo>
                  <a:pt x="1257501" y="5838454"/>
                </a:lnTo>
                <a:lnTo>
                  <a:pt x="1242531" y="5832840"/>
                </a:lnTo>
                <a:lnTo>
                  <a:pt x="1227561" y="5827227"/>
                </a:lnTo>
                <a:lnTo>
                  <a:pt x="1216333" y="5821613"/>
                </a:lnTo>
                <a:lnTo>
                  <a:pt x="886988" y="5574604"/>
                </a:lnTo>
                <a:lnTo>
                  <a:pt x="82337" y="5574604"/>
                </a:lnTo>
                <a:lnTo>
                  <a:pt x="63624" y="5574604"/>
                </a:lnTo>
                <a:lnTo>
                  <a:pt x="48654" y="5568990"/>
                </a:lnTo>
                <a:lnTo>
                  <a:pt x="37426" y="5563376"/>
                </a:lnTo>
                <a:lnTo>
                  <a:pt x="22456" y="5557762"/>
                </a:lnTo>
                <a:lnTo>
                  <a:pt x="14971" y="5546534"/>
                </a:lnTo>
                <a:lnTo>
                  <a:pt x="7485" y="5538114"/>
                </a:lnTo>
                <a:lnTo>
                  <a:pt x="0" y="5526886"/>
                </a:lnTo>
                <a:lnTo>
                  <a:pt x="0" y="5512851"/>
                </a:lnTo>
                <a:lnTo>
                  <a:pt x="0" y="2927620"/>
                </a:lnTo>
                <a:lnTo>
                  <a:pt x="0" y="2913585"/>
                </a:lnTo>
                <a:lnTo>
                  <a:pt x="0" y="2661018"/>
                </a:lnTo>
                <a:lnTo>
                  <a:pt x="0" y="2646984"/>
                </a:lnTo>
                <a:lnTo>
                  <a:pt x="0" y="61752"/>
                </a:lnTo>
                <a:lnTo>
                  <a:pt x="0" y="47718"/>
                </a:lnTo>
                <a:lnTo>
                  <a:pt x="7485" y="36490"/>
                </a:lnTo>
                <a:lnTo>
                  <a:pt x="14971" y="28069"/>
                </a:lnTo>
                <a:lnTo>
                  <a:pt x="22456" y="16842"/>
                </a:lnTo>
                <a:lnTo>
                  <a:pt x="37426" y="11228"/>
                </a:lnTo>
                <a:lnTo>
                  <a:pt x="48654" y="5614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C3BE-F6CE-4CDC-9C19-ADEF78AF2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468" y="651932"/>
            <a:ext cx="5706532" cy="1354667"/>
          </a:xfrm>
        </p:spPr>
        <p:txBody>
          <a:bodyPr>
            <a:normAutofit/>
          </a:bodyPr>
          <a:lstStyle/>
          <a:p>
            <a:r>
              <a:rPr lang="en-US" dirty="0"/>
              <a:t>Our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4296-6CDA-4CE5-9268-F832CC68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467" y="2116667"/>
            <a:ext cx="5706533" cy="3496733"/>
          </a:xfrm>
        </p:spPr>
        <p:txBody>
          <a:bodyPr>
            <a:normAutofit/>
          </a:bodyPr>
          <a:lstStyle/>
          <a:p>
            <a:r>
              <a:rPr lang="en-US" dirty="0"/>
              <a:t>Ubuntu 16.04 LTS (long term support)</a:t>
            </a:r>
          </a:p>
          <a:p>
            <a:r>
              <a:rPr lang="en-US" dirty="0"/>
              <a:t>Bourne Again </a:t>
            </a:r>
            <a:r>
              <a:rPr lang="en-US" dirty="0" err="1"/>
              <a:t>SHell</a:t>
            </a:r>
            <a:r>
              <a:rPr lang="en-US" dirty="0"/>
              <a:t> (BASH command line)</a:t>
            </a:r>
          </a:p>
          <a:p>
            <a:r>
              <a:rPr lang="en-US" dirty="0"/>
              <a:t>10 Gb drive space</a:t>
            </a:r>
          </a:p>
          <a:p>
            <a:r>
              <a:rPr lang="en-US" dirty="0"/>
              <a:t>Google Cloud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854914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6821-D1CA-42FF-8C3C-3EEA6E20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10B2-B431-491B-9833-BCA0A6A27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 Chapters 1 &amp; 2</a:t>
            </a:r>
          </a:p>
          <a:p>
            <a:r>
              <a:rPr lang="en-US" dirty="0"/>
              <a:t>Read Chapter 3</a:t>
            </a:r>
          </a:p>
          <a:p>
            <a:pPr lvl="1"/>
            <a:r>
              <a:rPr lang="en-US" dirty="0"/>
              <a:t>piping, wildcards, redirection, and grep</a:t>
            </a:r>
          </a:p>
          <a:p>
            <a:r>
              <a:rPr lang="en-US" dirty="0"/>
              <a:t>Always check Moodle for current information</a:t>
            </a:r>
            <a:r>
              <a:rPr lang="en-US"/>
              <a:t>/assignments.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92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5716-1B6D-4903-BA92-4174DD4A5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4750-4EF6-4F57-8679-DA973FA67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Dave Cushing</a:t>
            </a:r>
          </a:p>
          <a:p>
            <a:endParaRPr lang="en-US" dirty="0"/>
          </a:p>
          <a:p>
            <a:r>
              <a:rPr lang="en-US" dirty="0"/>
              <a:t>dave.cushing@cambriancollege.ca</a:t>
            </a:r>
          </a:p>
          <a:p>
            <a:r>
              <a:rPr lang="en-US" dirty="0"/>
              <a:t>Room 3140 (see posted office hours)</a:t>
            </a:r>
          </a:p>
          <a:p>
            <a:r>
              <a:rPr lang="en-US" dirty="0"/>
              <a:t>(705) 566-8101 x 7493</a:t>
            </a:r>
          </a:p>
          <a:p>
            <a:endParaRPr lang="en-US" dirty="0"/>
          </a:p>
          <a:p>
            <a:r>
              <a:rPr lang="en-US" dirty="0"/>
              <a:t>https://zoom.us (install client and add me as a contact)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992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0F735-B0EF-46D7-A1B8-CC4851F3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196B5-D34B-4600-ABAE-6AB22D88E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Tests (Skills Based)  = 50%</a:t>
            </a:r>
          </a:p>
          <a:p>
            <a:r>
              <a:rPr lang="en-US" sz="3200" dirty="0"/>
              <a:t>Labs = 20%</a:t>
            </a:r>
          </a:p>
          <a:p>
            <a:r>
              <a:rPr lang="en-US" sz="3200" dirty="0"/>
              <a:t>Assignments = 20%</a:t>
            </a:r>
          </a:p>
          <a:p>
            <a:r>
              <a:rPr lang="en-US" sz="3200" dirty="0"/>
              <a:t>Quizzes = 10%</a:t>
            </a:r>
          </a:p>
        </p:txBody>
      </p:sp>
    </p:spTree>
    <p:extLst>
      <p:ext uri="{BB962C8B-B14F-4D97-AF65-F5344CB8AC3E}">
        <p14:creationId xmlns:p14="http://schemas.microsoft.com/office/powerpoint/2010/main" val="396475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10FB-AA5A-4DA4-B10C-33D64899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2855-D067-417C-AF4A-186E01D86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Linux</a:t>
            </a:r>
          </a:p>
          <a:p>
            <a:r>
              <a:rPr lang="en-US" dirty="0"/>
              <a:t>Key differences between Linux and Windows</a:t>
            </a:r>
          </a:p>
          <a:p>
            <a:r>
              <a:rPr lang="en-US" dirty="0"/>
              <a:t>What is a distribution?</a:t>
            </a:r>
          </a:p>
          <a:p>
            <a:r>
              <a:rPr lang="en-US" dirty="0"/>
              <a:t>Managing software in a Ubuntu/Debian environment</a:t>
            </a:r>
          </a:p>
          <a:p>
            <a:r>
              <a:rPr lang="en-US" dirty="0"/>
              <a:t>Managing users, authentication, and authorization</a:t>
            </a:r>
          </a:p>
          <a:p>
            <a:r>
              <a:rPr lang="en-US" dirty="0"/>
              <a:t>Linux command line fundamentals</a:t>
            </a:r>
          </a:p>
        </p:txBody>
      </p:sp>
    </p:spTree>
    <p:extLst>
      <p:ext uri="{BB962C8B-B14F-4D97-AF65-F5344CB8AC3E}">
        <p14:creationId xmlns:p14="http://schemas.microsoft.com/office/powerpoint/2010/main" val="413115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lh6.googleusercontent.com/1bEsKTFacgebNqSaif-IrGjPlqfh5p6_9je8DgQTB3YWogKp3RZr9j1W_yh0Ic6vs6S2XomV8oFYYdTnqvdawjlG8sX3hL-KQhPFu-9k7_I7uo3RUvSbodSPmgchPgCU5eUTH1sl">
            <a:extLst>
              <a:ext uri="{FF2B5EF4-FFF2-40B4-BE49-F238E27FC236}">
                <a16:creationId xmlns:a16="http://schemas.microsoft.com/office/drawing/2014/main" id="{7101CC5E-4BDD-4DE0-9941-2208E14A18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9" r="1" b="4317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A1F12A-1490-49EE-A6CB-0D437E12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144914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212001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C45B5-1E57-43C8-915A-0F7537F1F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Linux Roots in UNIX</a:t>
            </a:r>
          </a:p>
        </p:txBody>
      </p:sp>
      <p:pic>
        <p:nvPicPr>
          <p:cNvPr id="3074" name="Picture 2" descr="https://lh3.googleusercontent.com/-ltIyB_KpavYxKb7YGvZw-sabyq7qvtwnKTzpRfh21qFTxQLViQnQbOmCKw-TV-rtxdsYNRrRylRMaP2eR0KVq9feSPb9S8qburgbuJkUjqu9u2MITDCc8x8-rKDhRNm-ZW3cdzS">
            <a:extLst>
              <a:ext uri="{FF2B5EF4-FFF2-40B4-BE49-F238E27FC236}">
                <a16:creationId xmlns:a16="http://schemas.microsoft.com/office/drawing/2014/main" id="{3D374E8A-084B-41BE-8409-6F799E03E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0" r="3" b="1933"/>
          <a:stretch/>
        </p:blipFill>
        <p:spPr bwMode="auto">
          <a:xfrm>
            <a:off x="960438" y="2413000"/>
            <a:ext cx="2913062" cy="1731885"/>
          </a:xfrm>
          <a:prstGeom prst="roundRect">
            <a:avLst>
              <a:gd name="adj" fmla="val 5343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5.googleusercontent.com/odvu2TMB5k0EXnnE2WZwtCiZJabwpOqtJJvgW3H6UjWgJ2AIC4aqfF6ffj_n_4fxbbgiCb-8KvI3T7M1iP72piGAZmdiHHcXUEFRO9du_1yV78qG0keLI9wXmgzdAn4Zalu9--h8">
            <a:extLst>
              <a:ext uri="{FF2B5EF4-FFF2-40B4-BE49-F238E27FC236}">
                <a16:creationId xmlns:a16="http://schemas.microsoft.com/office/drawing/2014/main" id="{AE140046-B122-4797-83DA-C0067E25C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8" b="38899"/>
          <a:stretch/>
        </p:blipFill>
        <p:spPr bwMode="auto">
          <a:xfrm>
            <a:off x="960437" y="4309476"/>
            <a:ext cx="2913062" cy="1731885"/>
          </a:xfrm>
          <a:prstGeom prst="roundRect">
            <a:avLst>
              <a:gd name="adj" fmla="val 5832"/>
            </a:avLst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CAA7-CA6B-44F2-988A-D74028D47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</p:spPr>
        <p:txBody>
          <a:bodyPr>
            <a:normAutofit/>
          </a:bodyPr>
          <a:lstStyle/>
          <a:p>
            <a:r>
              <a:rPr lang="en-US" sz="2400" dirty="0"/>
              <a:t>Developed by Ken Thompson and Dennis Ritchie in the 1960's</a:t>
            </a:r>
          </a:p>
          <a:p>
            <a:r>
              <a:rPr lang="en-US" sz="2400" dirty="0"/>
              <a:t>POSIX compliant (</a:t>
            </a:r>
            <a:r>
              <a:rPr lang="en-US" sz="2400" dirty="0">
                <a:solidFill>
                  <a:schemeClr val="accent4"/>
                </a:solidFill>
              </a:rPr>
              <a:t>P</a:t>
            </a:r>
            <a:r>
              <a:rPr lang="en-US" sz="2400" dirty="0"/>
              <a:t>ortable </a:t>
            </a:r>
            <a:r>
              <a:rPr lang="en-US" sz="2400" dirty="0">
                <a:solidFill>
                  <a:schemeClr val="accent4"/>
                </a:solidFill>
              </a:rPr>
              <a:t>O</a:t>
            </a:r>
            <a:r>
              <a:rPr lang="en-US" sz="2400" dirty="0"/>
              <a:t>perating </a:t>
            </a:r>
            <a:r>
              <a:rPr lang="en-US" sz="2400" dirty="0">
                <a:solidFill>
                  <a:schemeClr val="accent4"/>
                </a:solidFill>
              </a:rPr>
              <a:t>S</a:t>
            </a:r>
            <a:r>
              <a:rPr lang="en-US" sz="2400" dirty="0"/>
              <a:t>ystem </a:t>
            </a:r>
            <a:r>
              <a:rPr lang="en-US" sz="2400" dirty="0">
                <a:solidFill>
                  <a:schemeClr val="accent4"/>
                </a:solidFill>
              </a:rPr>
              <a:t>I</a:t>
            </a:r>
            <a:r>
              <a:rPr lang="en-US" sz="2400" dirty="0"/>
              <a:t>nterface for Uni</a:t>
            </a:r>
            <a:r>
              <a:rPr lang="en-US" sz="2400" dirty="0">
                <a:solidFill>
                  <a:schemeClr val="accent4"/>
                </a:solidFill>
              </a:rPr>
              <a:t>x</a:t>
            </a:r>
            <a:r>
              <a:rPr lang="en-US" sz="2400" dirty="0"/>
              <a:t>)</a:t>
            </a:r>
          </a:p>
          <a:p>
            <a:r>
              <a:rPr lang="en-US" sz="2400" dirty="0"/>
              <a:t>Multiuser and multitasking</a:t>
            </a:r>
          </a:p>
          <a:p>
            <a:r>
              <a:rPr lang="en-US" sz="2400" dirty="0"/>
              <a:t>Widely used in academics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60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linus torvalds">
            <a:extLst>
              <a:ext uri="{FF2B5EF4-FFF2-40B4-BE49-F238E27FC236}">
                <a16:creationId xmlns:a16="http://schemas.microsoft.com/office/drawing/2014/main" id="{713C9A97-CFA9-4C46-BD19-70781285E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1" r="22382"/>
          <a:stretch/>
        </p:blipFill>
        <p:spPr bwMode="auto">
          <a:xfrm>
            <a:off x="6108700" y="-1"/>
            <a:ext cx="60944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16">
            <a:extLst>
              <a:ext uri="{FF2B5EF4-FFF2-40B4-BE49-F238E27FC236}">
                <a16:creationId xmlns:a16="http://schemas.microsoft.com/office/drawing/2014/main" id="{3EEED574-6FCC-45F8-ABA8-05782705A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C7E79-2D80-495B-97A9-61114EE9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dirty="0"/>
              <a:t>Linux and </a:t>
            </a:r>
            <a:br>
              <a:rPr lang="en-US" dirty="0"/>
            </a:br>
            <a:r>
              <a:rPr lang="en-US" dirty="0"/>
              <a:t>Linus Torvalds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AA208-B441-4B59-AC78-920462D0D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Autofit/>
          </a:bodyPr>
          <a:lstStyle/>
          <a:p>
            <a:r>
              <a:rPr lang="en-US" sz="2400" dirty="0"/>
              <a:t>Initially developed in 1991 by Linus Torvalds in Helsinki Finland</a:t>
            </a:r>
          </a:p>
          <a:p>
            <a:r>
              <a:rPr lang="en-US" sz="2400" dirty="0"/>
              <a:t>Currently, Linus has personally authored approximately 2% of the </a:t>
            </a:r>
            <a:r>
              <a:rPr lang="en-US" sz="2400" dirty="0" err="1"/>
              <a:t>linux</a:t>
            </a:r>
            <a:r>
              <a:rPr lang="en-US" sz="2400" dirty="0"/>
              <a:t> kernel</a:t>
            </a:r>
          </a:p>
          <a:p>
            <a:r>
              <a:rPr lang="en-US" sz="2400" dirty="0"/>
              <a:t>Linus selected the GNU General Public License (GPL) for </a:t>
            </a:r>
            <a:r>
              <a:rPr lang="en-US" sz="2400" dirty="0" err="1"/>
              <a:t>linux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8408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lh5.googleusercontent.com/8TV09psg8lnh2_ce11riGviHetD2NYWqKMuzDpE3giv3W-gguVGqOAw2Tc00pzsknBSF6hnsBH0Onk59uQtpPIpY9ByLX_WtKdK8TvQxgwpxeMSs0rhMBAUIG2uxuqE6cGEG9tqe">
            <a:extLst>
              <a:ext uri="{FF2B5EF4-FFF2-40B4-BE49-F238E27FC236}">
                <a16:creationId xmlns:a16="http://schemas.microsoft.com/office/drawing/2014/main" id="{C2A17658-2216-4C1A-9369-945A598A9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78" r="-2" b="235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9C70FE-CC1A-4BF2-9DCB-A5D04C5B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GPL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6192B-0E6C-4FD6-AA22-2BBDBCD6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GNU General Public License</a:t>
            </a:r>
            <a:r>
              <a:rPr lang="en-US" sz="2400" dirty="0"/>
              <a:t> (</a:t>
            </a:r>
            <a:r>
              <a:rPr lang="en-US" sz="2400" b="1" dirty="0"/>
              <a:t>GNU GPL</a:t>
            </a:r>
            <a:r>
              <a:rPr lang="en-US" sz="2400" dirty="0"/>
              <a:t> or simply </a:t>
            </a:r>
            <a:r>
              <a:rPr lang="en-US" sz="2400" b="1" dirty="0"/>
              <a:t>GPL</a:t>
            </a:r>
            <a:r>
              <a:rPr lang="en-US" sz="2400" dirty="0"/>
              <a:t>) is a widely used free software license, originally written by </a:t>
            </a:r>
            <a:r>
              <a:rPr lang="en-US" sz="2400" u="sng" dirty="0"/>
              <a:t>Richard Stallman</a:t>
            </a:r>
            <a:r>
              <a:rPr lang="en-US" sz="2400" dirty="0"/>
              <a:t> for the GNU project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i="1" dirty="0"/>
              <a:t>“Free software” is a matter of liberty, not price. </a:t>
            </a:r>
          </a:p>
          <a:p>
            <a:pPr marL="0" indent="0" algn="ctr">
              <a:buNone/>
            </a:pPr>
            <a:r>
              <a:rPr lang="en-US" sz="2400" i="1" dirty="0"/>
              <a:t>To understand the concept, you should think of “free” </a:t>
            </a:r>
            <a:br>
              <a:rPr lang="en-US" sz="2400" i="1" dirty="0"/>
            </a:br>
            <a:r>
              <a:rPr lang="en-US" sz="2400" i="1" dirty="0"/>
              <a:t>as in “free speech,” not as in “free beer.”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20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0">
            <a:extLst>
              <a:ext uri="{FF2B5EF4-FFF2-40B4-BE49-F238E27FC236}">
                <a16:creationId xmlns:a16="http://schemas.microsoft.com/office/drawing/2014/main" id="{D697E777-8077-48ED-861D-919762A4A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23">
            <a:extLst>
              <a:ext uri="{FF2B5EF4-FFF2-40B4-BE49-F238E27FC236}">
                <a16:creationId xmlns:a16="http://schemas.microsoft.com/office/drawing/2014/main" id="{48AF6BEF-7139-416D-8C2F-4AD91DA47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422EDA-B7D8-4865-AD0F-0B9BFCA55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en-US" sz="3200"/>
              <a:t>Open Source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004E1-2F2A-450A-A4BA-780E4CA3B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55" y="2413000"/>
            <a:ext cx="4142792" cy="3632200"/>
          </a:xfrm>
        </p:spPr>
        <p:txBody>
          <a:bodyPr>
            <a:normAutofit/>
          </a:bodyPr>
          <a:lstStyle/>
          <a:p>
            <a:r>
              <a:rPr lang="en-US" sz="2000" dirty="0"/>
              <a:t>“Open source” is a </a:t>
            </a:r>
            <a:r>
              <a:rPr lang="en-US" sz="2000" b="1" u="sng" dirty="0"/>
              <a:t>development methodology</a:t>
            </a:r>
          </a:p>
          <a:p>
            <a:r>
              <a:rPr lang="en-US" sz="2000" dirty="0"/>
              <a:t>Offers practical accessibility to a product’s </a:t>
            </a:r>
            <a:r>
              <a:rPr lang="en-US" sz="2000" i="1" dirty="0"/>
              <a:t>source</a:t>
            </a:r>
            <a:r>
              <a:rPr lang="en-US" sz="2000" dirty="0"/>
              <a:t> (goods and knowledge)</a:t>
            </a:r>
          </a:p>
          <a:p>
            <a:endParaRPr lang="en-US" sz="2000" dirty="0"/>
          </a:p>
          <a:p>
            <a:r>
              <a:rPr lang="en-US" sz="2000" dirty="0"/>
              <a:t>Not “free” software</a:t>
            </a:r>
          </a:p>
        </p:txBody>
      </p:sp>
      <p:sp>
        <p:nvSpPr>
          <p:cNvPr id="75" name="Rounded Rectangle 17">
            <a:extLst>
              <a:ext uri="{FF2B5EF4-FFF2-40B4-BE49-F238E27FC236}">
                <a16:creationId xmlns:a16="http://schemas.microsoft.com/office/drawing/2014/main" id="{03BFF6BD-7732-42A2-AEA2-7E4BC4FF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open source">
            <a:extLst>
              <a:ext uri="{FF2B5EF4-FFF2-40B4-BE49-F238E27FC236}">
                <a16:creationId xmlns:a16="http://schemas.microsoft.com/office/drawing/2014/main" id="{17313F41-7EF7-42B8-8567-BF3329F35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" r="9042"/>
          <a:stretch/>
        </p:blipFill>
        <p:spPr bwMode="auto">
          <a:xfrm>
            <a:off x="5603706" y="1258529"/>
            <a:ext cx="5638853" cy="433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729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643</Words>
  <Application>Microsoft Office PowerPoint</Application>
  <PresentationFormat>Widescreen</PresentationFormat>
  <Paragraphs>105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Century Gothic</vt:lpstr>
      <vt:lpstr>Wingdings 2</vt:lpstr>
      <vt:lpstr>Quotable</vt:lpstr>
      <vt:lpstr>CET2331</vt:lpstr>
      <vt:lpstr>Instructor</vt:lpstr>
      <vt:lpstr>Evaluation Criteria</vt:lpstr>
      <vt:lpstr>Course Objectives</vt:lpstr>
      <vt:lpstr>Ready?</vt:lpstr>
      <vt:lpstr>Linux Roots in UNIX</vt:lpstr>
      <vt:lpstr>Linux and  Linus Torvalds</vt:lpstr>
      <vt:lpstr>GPL</vt:lpstr>
      <vt:lpstr>Open Source Software</vt:lpstr>
      <vt:lpstr>Linux Distributions (distro)</vt:lpstr>
      <vt:lpstr>Linux as a career</vt:lpstr>
      <vt:lpstr>Open Source Jobs</vt:lpstr>
      <vt:lpstr>Linux at home</vt:lpstr>
      <vt:lpstr>Linux vs. Windows</vt:lpstr>
      <vt:lpstr>Linux File System</vt:lpstr>
      <vt:lpstr>Our Systems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CET2331</dc:title>
  <dc:creator>DAVE CUSHING</dc:creator>
  <cp:lastModifiedBy>DAVE CUSHING</cp:lastModifiedBy>
  <cp:revision>2</cp:revision>
  <dcterms:created xsi:type="dcterms:W3CDTF">2018-11-15T22:15:36Z</dcterms:created>
  <dcterms:modified xsi:type="dcterms:W3CDTF">2018-11-16T21:39:08Z</dcterms:modified>
</cp:coreProperties>
</file>